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134805010" r:id="rId2"/>
    <p:sldId id="485" r:id="rId3"/>
    <p:sldId id="2134805044" r:id="rId4"/>
    <p:sldId id="2134805017" r:id="rId5"/>
    <p:sldId id="2134805042" r:id="rId6"/>
    <p:sldId id="2134805043" r:id="rId7"/>
    <p:sldId id="2134805027" r:id="rId8"/>
    <p:sldId id="2134805028" r:id="rId9"/>
    <p:sldId id="2134805029" r:id="rId10"/>
    <p:sldId id="2134805030" r:id="rId11"/>
    <p:sldId id="2134805046" r:id="rId12"/>
    <p:sldId id="2134805045" r:id="rId13"/>
    <p:sldId id="2134805037" r:id="rId14"/>
    <p:sldId id="2134805047" r:id="rId15"/>
    <p:sldId id="2134805038" r:id="rId16"/>
    <p:sldId id="2134805048" r:id="rId17"/>
    <p:sldId id="2134805039" r:id="rId18"/>
    <p:sldId id="2134805055" r:id="rId19"/>
    <p:sldId id="2134805056" r:id="rId20"/>
    <p:sldId id="2134805049" r:id="rId21"/>
    <p:sldId id="2134805052" r:id="rId22"/>
    <p:sldId id="2134805051" r:id="rId23"/>
    <p:sldId id="2134805050" r:id="rId24"/>
    <p:sldId id="2134805053" r:id="rId25"/>
    <p:sldId id="2134805054" r:id="rId26"/>
    <p:sldId id="2134805057" r:id="rId27"/>
    <p:sldId id="2134805058" r:id="rId28"/>
    <p:sldId id="2134805059" r:id="rId29"/>
    <p:sldId id="2134805060" r:id="rId30"/>
    <p:sldId id="2134805063" r:id="rId31"/>
    <p:sldId id="2134805061" r:id="rId32"/>
    <p:sldId id="2134805062" r:id="rId33"/>
    <p:sldId id="2134805064" r:id="rId34"/>
    <p:sldId id="2134805065" r:id="rId35"/>
    <p:sldId id="2134805066" r:id="rId36"/>
    <p:sldId id="2134805068" r:id="rId37"/>
    <p:sldId id="2134805067" r:id="rId38"/>
    <p:sldId id="213480501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8566AC"/>
    <a:srgbClr val="DA281C"/>
    <a:srgbClr val="F0F0F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A5A34-0779-40AA-961C-79B10F81B364}" v="529" dt="2023-03-20T07:43:56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607" autoAdjust="0"/>
  </p:normalViewPr>
  <p:slideViewPr>
    <p:cSldViewPr snapToGrid="0">
      <p:cViewPr>
        <p:scale>
          <a:sx n="125" d="100"/>
          <a:sy n="125" d="100"/>
        </p:scale>
        <p:origin x="90" y="-150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4/29/2024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22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40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151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WAF</a:t>
            </a:r>
            <a:r>
              <a:rPr lang="zh-CN" altLang="en-US" dirty="0"/>
              <a:t>对外提供的服务和端口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619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流量先通过</a:t>
            </a:r>
            <a:r>
              <a:rPr lang="en-US" altLang="zh-CN" dirty="0"/>
              <a:t>GWLBE-FGT-ALB-WAF-EKS-POD , </a:t>
            </a:r>
            <a:r>
              <a:rPr lang="zh-CN" altLang="en-US" dirty="0"/>
              <a:t>此外</a:t>
            </a:r>
            <a:r>
              <a:rPr lang="en-US" altLang="zh-CN" dirty="0"/>
              <a:t>ALB</a:t>
            </a:r>
            <a:r>
              <a:rPr lang="zh-CN" altLang="en-US" dirty="0"/>
              <a:t>、</a:t>
            </a:r>
            <a:r>
              <a:rPr lang="en-US" altLang="zh-CN" dirty="0"/>
              <a:t>NLB</a:t>
            </a:r>
            <a:r>
              <a:rPr lang="zh-CN" altLang="en-US" dirty="0"/>
              <a:t>都可以在这个场景下正常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946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/>
              <a:t>EKS Subnet</a:t>
            </a:r>
            <a:r>
              <a:rPr lang="zh-CN" altLang="en-US" dirty="0"/>
              <a:t>必须可以上网，此外设置自动获取</a:t>
            </a:r>
            <a:r>
              <a:rPr lang="en-US" altLang="zh-CN" dirty="0"/>
              <a:t>EIP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45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/>
              <a:t>EKS Subnet</a:t>
            </a:r>
            <a:r>
              <a:rPr lang="zh-CN" altLang="en-US" dirty="0"/>
              <a:t>必须可以上网，此外设置自动获取</a:t>
            </a:r>
            <a:r>
              <a:rPr lang="en-US" altLang="zh-CN" dirty="0"/>
              <a:t>EIP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41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/>
              <a:t>EKS Subnet</a:t>
            </a:r>
            <a:r>
              <a:rPr lang="zh-CN" altLang="en-US" dirty="0"/>
              <a:t>必须可以上网，此外设置自动获取</a:t>
            </a:r>
            <a:r>
              <a:rPr lang="en-US" altLang="zh-CN" dirty="0"/>
              <a:t>EIP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85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/>
              <a:t>EKS Subnet</a:t>
            </a:r>
            <a:r>
              <a:rPr lang="zh-CN" altLang="en-US" dirty="0"/>
              <a:t>必须可以上网，此外设置自动获取</a:t>
            </a:r>
            <a:r>
              <a:rPr lang="en-US" altLang="zh-CN" dirty="0"/>
              <a:t>EIP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198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/>
              <a:t>EKS Subnet</a:t>
            </a:r>
            <a:r>
              <a:rPr lang="zh-CN" altLang="en-US" dirty="0"/>
              <a:t>必须可以上网，此外设置自动获取</a:t>
            </a:r>
            <a:r>
              <a:rPr lang="en-US" altLang="zh-CN" dirty="0"/>
              <a:t>EIP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86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/>
              <a:t>EKS Subnet</a:t>
            </a:r>
            <a:r>
              <a:rPr lang="zh-CN" altLang="en-US" dirty="0"/>
              <a:t>必须可以上网，此外设置自动获取</a:t>
            </a:r>
            <a:r>
              <a:rPr lang="en-US" altLang="zh-CN" dirty="0"/>
              <a:t>EIP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787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/>
              <a:t>EKS Subnet</a:t>
            </a:r>
            <a:r>
              <a:rPr lang="zh-CN" altLang="en-US" dirty="0"/>
              <a:t>必须可以上网，此外设置自动获取</a:t>
            </a:r>
            <a:r>
              <a:rPr lang="en-US" altLang="zh-CN" dirty="0"/>
              <a:t>EIP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611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/>
              <a:t>EKS Subnet</a:t>
            </a:r>
            <a:r>
              <a:rPr lang="zh-CN" altLang="en-US" dirty="0"/>
              <a:t>必须可以上网，此外设置自动获取</a:t>
            </a:r>
            <a:r>
              <a:rPr lang="en-US" altLang="zh-CN" dirty="0"/>
              <a:t>EIP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373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kubectl</a:t>
            </a:r>
            <a:r>
              <a:rPr lang="en-US" altLang="zh-CN" dirty="0"/>
              <a:t> </a:t>
            </a:r>
            <a:r>
              <a:rPr lang="en-US" dirty="0" err="1"/>
              <a:t>wget</a:t>
            </a:r>
            <a:r>
              <a:rPr lang="en-US" dirty="0"/>
              <a:t> --no-check-certificate https://amazon-eks.s3.us-west-2.amazonaws.com/1.19.6/2021-01-05/bin/linux/amd64/kubectl 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dirty="0" err="1"/>
              <a:t>chmod</a:t>
            </a:r>
            <a:r>
              <a:rPr lang="en-US" dirty="0"/>
              <a:t> +x ./</a:t>
            </a:r>
            <a:r>
              <a:rPr lang="en-US" dirty="0" err="1"/>
              <a:t>kubectl</a:t>
            </a:r>
            <a:endParaRPr lang="en-US" dirty="0"/>
          </a:p>
          <a:p>
            <a:pPr algn="l"/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s</a:t>
            </a:r>
            <a:r>
              <a:rPr lang="en-US" b="0" i="0">
                <a:solidFill>
                  <a:srgbClr val="121212"/>
                </a:solidFill>
                <a:effectLst/>
                <a:latin typeface="-apple-system"/>
              </a:rPr>
              <a:t>udo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 cp ./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kubectl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 /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usr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/local/bin/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kubectl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</a:p>
          <a:p>
            <a:pPr algn="l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sts</a:t>
            </a:r>
            <a:r>
              <a:rPr lang="en-US" dirty="0"/>
              <a:t> get-caller-identity </a:t>
            </a:r>
          </a:p>
          <a:p>
            <a:pPr algn="l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eks</a:t>
            </a:r>
            <a:r>
              <a:rPr lang="en-US" dirty="0"/>
              <a:t> --region cn-north</a:t>
            </a:r>
            <a:r>
              <a:rPr lang="en-US" altLang="zh-CN" dirty="0"/>
              <a:t>west</a:t>
            </a:r>
            <a:r>
              <a:rPr lang="en-US" dirty="0"/>
              <a:t>-1 update-</a:t>
            </a:r>
            <a:r>
              <a:rPr lang="en-US" dirty="0" err="1"/>
              <a:t>kubeconfig</a:t>
            </a:r>
            <a:r>
              <a:rPr lang="en-US" dirty="0"/>
              <a:t> --name lg-</a:t>
            </a:r>
            <a:r>
              <a:rPr lang="en-US" dirty="0" err="1"/>
              <a:t>eks</a:t>
            </a:r>
            <a:r>
              <a:rPr lang="en-US" dirty="0"/>
              <a:t>-cluster</a:t>
            </a:r>
            <a:endParaRPr 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06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66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验证服务应用</a:t>
            </a:r>
            <a:r>
              <a:rPr lang="en-US" altLang="zh-CN" dirty="0"/>
              <a:t>pod </a:t>
            </a:r>
            <a:r>
              <a:rPr lang="en-US" altLang="zh-CN" dirty="0" err="1"/>
              <a:t>ip</a:t>
            </a:r>
            <a:r>
              <a:rPr lang="en-US" altLang="zh-CN" dirty="0"/>
              <a:t> + target Port </a:t>
            </a:r>
            <a:r>
              <a:rPr lang="zh-CN" altLang="en-US" dirty="0"/>
              <a:t>和  </a:t>
            </a:r>
            <a:r>
              <a:rPr lang="en-US" altLang="zh-CN" dirty="0"/>
              <a:t>Node </a:t>
            </a:r>
            <a:r>
              <a:rPr lang="en-US" altLang="zh-CN" dirty="0" err="1"/>
              <a:t>ip</a:t>
            </a:r>
            <a:r>
              <a:rPr lang="en-US" altLang="zh-CN" dirty="0"/>
              <a:t> + Port </a:t>
            </a:r>
            <a:r>
              <a:rPr lang="zh-CN" altLang="en-US" dirty="0"/>
              <a:t>都正常，  </a:t>
            </a:r>
            <a:r>
              <a:rPr lang="en-US" altLang="zh-CN" dirty="0" err="1"/>
              <a:t>NodePort</a:t>
            </a:r>
            <a:r>
              <a:rPr lang="en-US" altLang="zh-CN" dirty="0"/>
              <a:t> </a:t>
            </a:r>
            <a:r>
              <a:rPr lang="en-US" altLang="zh-CN" dirty="0" err="1"/>
              <a:t>ip</a:t>
            </a:r>
            <a:r>
              <a:rPr lang="en-US" altLang="zh-CN" dirty="0"/>
              <a:t> + 30088 </a:t>
            </a:r>
            <a:r>
              <a:rPr lang="zh-CN" altLang="en-US" dirty="0"/>
              <a:t>需要外部访问，此时忽略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30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eks</a:t>
            </a:r>
            <a:r>
              <a:rPr lang="en-US" dirty="0"/>
              <a:t> describe-cluster --name lg-</a:t>
            </a:r>
            <a:r>
              <a:rPr lang="en-US" dirty="0" err="1"/>
              <a:t>eks</a:t>
            </a:r>
            <a:r>
              <a:rPr lang="en-US" dirty="0"/>
              <a:t>-cluster --query "</a:t>
            </a:r>
            <a:r>
              <a:rPr lang="en-US" dirty="0" err="1"/>
              <a:t>cluster.identity.oidc.issuer</a:t>
            </a:r>
            <a:r>
              <a:rPr lang="en-US" dirty="0"/>
              <a:t>" --output text</a:t>
            </a:r>
          </a:p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iam</a:t>
            </a:r>
            <a:r>
              <a:rPr lang="en-US" dirty="0"/>
              <a:t> list-open-id-connect-providers | grep ECDB29867E2CCE903BA21A1313E51C78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4F4F4F"/>
                </a:solidFill>
                <a:effectLst/>
                <a:latin typeface="-apple-system"/>
              </a:rPr>
              <a:t>使用以下命令为您的集群创建 </a:t>
            </a:r>
            <a:r>
              <a:rPr lang="en-US" sz="1200" b="0" i="0" dirty="0">
                <a:solidFill>
                  <a:srgbClr val="4F4F4F"/>
                </a:solidFill>
                <a:effectLst/>
                <a:latin typeface="-apple-system"/>
              </a:rPr>
              <a:t>IAM OIDC </a:t>
            </a:r>
            <a:r>
              <a:rPr lang="zh-CN" altLang="en-US" sz="1200" b="0" i="0" dirty="0">
                <a:solidFill>
                  <a:srgbClr val="4F4F4F"/>
                </a:solidFill>
                <a:effectLst/>
                <a:latin typeface="-apple-system"/>
              </a:rPr>
              <a:t>身份提供商：</a:t>
            </a:r>
            <a:r>
              <a:rPr lang="en-US" altLang="zh-CN" sz="1200" b="0" i="0" dirty="0" err="1">
                <a:solidFill>
                  <a:srgbClr val="4F4F4F"/>
                </a:solidFill>
                <a:effectLst/>
                <a:latin typeface="-apple-system"/>
              </a:rPr>
              <a:t>eksctl</a:t>
            </a:r>
            <a:r>
              <a:rPr lang="en-US" altLang="zh-CN" sz="1200" b="0" i="0" dirty="0">
                <a:solidFill>
                  <a:srgbClr val="4F4F4F"/>
                </a:solidFill>
                <a:effectLst/>
                <a:latin typeface="-apple-system"/>
              </a:rPr>
              <a:t> utils associate-</a:t>
            </a:r>
            <a:r>
              <a:rPr lang="en-US" altLang="zh-CN" sz="1200" b="0" i="0" dirty="0" err="1">
                <a:solidFill>
                  <a:srgbClr val="4F4F4F"/>
                </a:solidFill>
                <a:effectLst/>
                <a:latin typeface="-apple-system"/>
              </a:rPr>
              <a:t>iam</a:t>
            </a:r>
            <a:r>
              <a:rPr lang="en-US" altLang="zh-CN" sz="1200" b="0" i="0" dirty="0">
                <a:solidFill>
                  <a:srgbClr val="4F4F4F"/>
                </a:solidFill>
                <a:effectLst/>
                <a:latin typeface="-apple-system"/>
              </a:rPr>
              <a:t>-</a:t>
            </a:r>
            <a:r>
              <a:rPr lang="en-US" altLang="zh-CN" sz="1200" b="0" i="0" dirty="0" err="1">
                <a:solidFill>
                  <a:srgbClr val="4F4F4F"/>
                </a:solidFill>
                <a:effectLst/>
                <a:latin typeface="-apple-system"/>
              </a:rPr>
              <a:t>oidc</a:t>
            </a:r>
            <a:r>
              <a:rPr lang="en-US" altLang="zh-CN" sz="1200" b="0" i="0" dirty="0">
                <a:solidFill>
                  <a:srgbClr val="4F4F4F"/>
                </a:solidFill>
                <a:effectLst/>
                <a:latin typeface="-apple-system"/>
              </a:rPr>
              <a:t>-provider --cluster  lg-</a:t>
            </a:r>
            <a:r>
              <a:rPr lang="en-US" altLang="zh-CN" sz="1200" b="0" i="0" dirty="0" err="1">
                <a:solidFill>
                  <a:srgbClr val="4F4F4F"/>
                </a:solidFill>
                <a:effectLst/>
                <a:latin typeface="-apple-system"/>
              </a:rPr>
              <a:t>eks</a:t>
            </a:r>
            <a:r>
              <a:rPr lang="en-US" altLang="zh-CN" sz="1200" b="0" i="0" dirty="0">
                <a:solidFill>
                  <a:srgbClr val="4F4F4F"/>
                </a:solidFill>
                <a:effectLst/>
                <a:latin typeface="-apple-system"/>
              </a:rPr>
              <a:t>-cluster --approve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19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https://github.com/eksctl-io/eksctl/blob/main/README.md#installation</a:t>
            </a:r>
          </a:p>
          <a:p>
            <a:r>
              <a:rPr lang="en-US" dirty="0"/>
              <a:t>https://github.com/eksctl-io/eksctl/releases/download/v0.149.0/eksctl_Darwin_amd64.tar.gz</a:t>
            </a:r>
          </a:p>
          <a:p>
            <a:r>
              <a:rPr lang="en-US" dirty="0"/>
              <a:t>https://get.helm.sh/helm-v3.10.3-linux-amd64.tar.gz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097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1AEEE"/>
                </a:solidFill>
                <a:effectLst/>
                <a:latin typeface="Consolas" panose="020B0609020204030204" pitchFamily="49" charset="0"/>
              </a:rPr>
              <a:t>curl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-o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iam_policy.json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https://raw.githubusercontent.com/kubernetes-sigs/aws-load-balancer-controller/v2.5.0/docs/install/iam_policy.json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curl -O https://raw.githubusercontent.com/kubernetes-sigs/aws-load-balancer-controller/v2.7.1/docs/install/iam_policy.json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196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iam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create-policy --policy-name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AWSLoadBalancerControllerIAMPolicy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--policy-document file://iam_policy.json</a:t>
            </a:r>
          </a:p>
          <a:p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eksctl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iamserviceaccount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--cluster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lg-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eks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-cluster --namespace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kube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-system 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--name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-load-balancer-controller --attach-policy-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arn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arn:aws:iam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xxxxxxxxxx:policy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AWSLoadBalancerControllerIAMPolicy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--override-existing-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serviceaccounts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--approve </a:t>
            </a:r>
          </a:p>
          <a:p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kubectl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apply -k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"github.com/</a:t>
            </a:r>
            <a:r>
              <a:rPr lang="en-US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eks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-charts/stable/</a:t>
            </a:r>
            <a:r>
              <a:rPr lang="en-US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-load-balancer-controller/</a:t>
            </a:r>
            <a:r>
              <a:rPr lang="en-US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crds?ref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=master“</a:t>
            </a:r>
          </a:p>
          <a:p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helm repo </a:t>
            </a:r>
            <a:r>
              <a:rPr lang="en-US" b="0" i="0" dirty="0">
                <a:solidFill>
                  <a:srgbClr val="61AEE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eks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https://aws.github.io/eks-charts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66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用来识别</a:t>
            </a:r>
            <a:r>
              <a:rPr lang="en-US" altLang="zh-CN" dirty="0"/>
              <a:t>EKS ALB</a:t>
            </a:r>
            <a:r>
              <a:rPr lang="zh-CN" altLang="en-US" dirty="0"/>
              <a:t>域名解析地址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93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helm upgrade -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-load-balancer-controller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eks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-load-balancer-controller 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--set </a:t>
            </a:r>
            <a:r>
              <a:rPr lang="en-US" b="0" i="0" dirty="0" err="1">
                <a:solidFill>
                  <a:srgbClr val="EE9900"/>
                </a:solidFill>
                <a:effectLst/>
                <a:latin typeface="Consolas" panose="020B0609020204030204" pitchFamily="49" charset="0"/>
              </a:rPr>
              <a:t>clusterName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lg-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eks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-cluster 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--set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serviceAccount.create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false 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--set serviceAccount.name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-load-balancer-controller 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-n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kube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-system</a:t>
            </a:r>
          </a:p>
          <a:p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kubectl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get deployment -n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kube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-system </a:t>
            </a:r>
            <a:r>
              <a:rPr lang="en-US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-load-balancer-controller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82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440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220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430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03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64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20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36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9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ksctl-io/eksctl/releases/download/v0.149.0/eksctl_Darwin_amd64.tar.gz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hyperlink" Target="https://get.helm.sh/helm-v3.10.3-linux-amd64.tar.gz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389951"/>
            <a:ext cx="8337506" cy="1534889"/>
          </a:xfrm>
        </p:spPr>
        <p:txBody>
          <a:bodyPr/>
          <a:lstStyle/>
          <a:p>
            <a:r>
              <a:rPr lang="en-US" altLang="zh-CN" dirty="0"/>
              <a:t>FGT and FWB Integrate with GWLB and EKS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2178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0F2E9-78E4-C7A1-9444-DD750DF5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801591"/>
            <a:ext cx="9314800" cy="311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5EB44-ED87-6BD7-3573-200FA307E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513" y="3586521"/>
            <a:ext cx="8890731" cy="28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6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48071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EK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Sunbnets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注意事项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22F9B-3842-9D62-D18F-8CD92D76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44" y="945322"/>
            <a:ext cx="6384193" cy="5086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531B8-31B2-8256-33B0-721A3FD84F0A}"/>
              </a:ext>
            </a:extLst>
          </p:cNvPr>
          <p:cNvSpPr txBox="1"/>
          <p:nvPr/>
        </p:nvSpPr>
        <p:spPr>
          <a:xfrm>
            <a:off x="7075498" y="2619453"/>
            <a:ext cx="449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否则会影响创建</a:t>
            </a:r>
            <a:r>
              <a:rPr lang="en-US" altLang="zh-CN" sz="20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NodeGroup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加入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K8S Cluster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，同时确保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EKS Subnet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是所在在子网可以访问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Internet </a:t>
            </a:r>
            <a:endParaRPr lang="en-US" sz="20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6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6484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路由子网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F9A2F-8228-4FF8-0A47-8BD59AD7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642055"/>
            <a:ext cx="10160000" cy="3473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BD161-0B77-9941-7D48-BCB9C57D0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3845222"/>
            <a:ext cx="10160000" cy="2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328907" y="180392"/>
            <a:ext cx="333116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 ALB internal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A5425-A90B-6DB5-826B-64DA11E4A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4" y="611011"/>
            <a:ext cx="10880035" cy="5927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900FC-4A34-B37A-1934-775EFEA0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05" y="3745167"/>
            <a:ext cx="10880034" cy="27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67A4D4-751C-0DF5-6898-9D17B7F11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0E3FA-B3A4-9FCC-9FC7-E8B7240AA4F8}"/>
              </a:ext>
            </a:extLst>
          </p:cNvPr>
          <p:cNvSpPr txBox="1"/>
          <p:nvPr/>
        </p:nvSpPr>
        <p:spPr>
          <a:xfrm>
            <a:off x="328907" y="180392"/>
            <a:ext cx="582704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 ALB internal Target Group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49120-55B9-F8D5-3A57-52D8D4FD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6" y="774628"/>
            <a:ext cx="10060796" cy="4626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99CE7-2093-7CE5-BD65-786D1CE9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6" y="3429000"/>
            <a:ext cx="11315337" cy="256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1965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 App ALB Internet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E8A19-D321-54BA-D0B4-1D70B782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3" y="674359"/>
            <a:ext cx="11100904" cy="5734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1C872-A43C-9C3B-2A9B-40671883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91" y="674359"/>
            <a:ext cx="11149496" cy="27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5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669247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 App ALB Internet Target Group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0E1C9-32B2-242E-99E3-F02CFE873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2" y="774419"/>
            <a:ext cx="9607826" cy="53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1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业务验证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F2E2B3-AD4B-5AC5-AB0B-3E41094F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848487"/>
            <a:ext cx="8662159" cy="391787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59E30E-B3B6-B9DD-7B54-7271F9DB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862" y="848486"/>
            <a:ext cx="8735415" cy="391787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AD062A9-FEB9-F4D2-B87E-7B9624268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8" y="3038461"/>
            <a:ext cx="8648165" cy="325632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35D93AB-6F43-53FD-1764-1B3B26114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286" y="3313043"/>
            <a:ext cx="8933878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1D1ED0-2D18-2531-96CE-94E40807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287928"/>
            <a:ext cx="9192591" cy="4567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92634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准备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Cluster IAM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29141-68D0-20EF-D6FF-B3C3D3AC3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86" y="742123"/>
            <a:ext cx="6930887" cy="3681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3D0BB-42F3-581E-18CC-6EB772B16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71" y="2582738"/>
            <a:ext cx="5279591" cy="37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7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DA3AB2-27FB-3A52-7F59-552C025A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75" y="1355374"/>
            <a:ext cx="9977049" cy="4002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574548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准备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NodeGroup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IAM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321B-8828-52DA-2849-4AB1660E7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95" y="750219"/>
            <a:ext cx="7673009" cy="388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87975-3C26-DFA1-EB36-DF80E0267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440" y="1948069"/>
            <a:ext cx="5922936" cy="42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6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逻辑拓扑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F7AA821-1516-8149-CEE8-A8B067E09AA2}"/>
              </a:ext>
            </a:extLst>
          </p:cNvPr>
          <p:cNvSpPr/>
          <p:nvPr/>
        </p:nvSpPr>
        <p:spPr>
          <a:xfrm>
            <a:off x="921134" y="773330"/>
            <a:ext cx="10209607" cy="56066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1" tIns="91440"/>
          <a:lstStyle/>
          <a:p>
            <a:pPr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文本框 62">
            <a:extLst>
              <a:ext uri="{FF2B5EF4-FFF2-40B4-BE49-F238E27FC236}">
                <a16:creationId xmlns:a16="http://schemas.microsoft.com/office/drawing/2014/main" id="{1F29EC8F-D441-C8D7-9CCD-1D18F7883626}"/>
              </a:ext>
            </a:extLst>
          </p:cNvPr>
          <p:cNvSpPr txBox="1"/>
          <p:nvPr/>
        </p:nvSpPr>
        <p:spPr>
          <a:xfrm>
            <a:off x="3105033" y="5971357"/>
            <a:ext cx="598193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 err="1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FortiWeb</a:t>
            </a:r>
            <a:r>
              <a:rPr kumimoji="1" lang="en-US" altLang="zh-CN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 and </a:t>
            </a:r>
            <a:r>
              <a:rPr kumimoji="1" lang="en-US" altLang="zh-CN" sz="1200" b="1" dirty="0" err="1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AutoScale</a:t>
            </a:r>
            <a:r>
              <a:rPr kumimoji="1" lang="en-US" altLang="zh-CN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 hybrid FGT integrate with GWLB</a:t>
            </a:r>
            <a:r>
              <a:rPr kumimoji="1" lang="zh-CN" altLang="en-US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南北流量上云安全检查</a:t>
            </a:r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17352781-B896-6194-9261-DBFA35D5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5" y="779946"/>
            <a:ext cx="1256546" cy="566089"/>
          </a:xfrm>
          <a:prstGeom prst="rect">
            <a:avLst/>
          </a:prstGeom>
        </p:spPr>
      </p:pic>
      <p:cxnSp>
        <p:nvCxnSpPr>
          <p:cNvPr id="13" name="直线箭头连接符 17">
            <a:extLst>
              <a:ext uri="{FF2B5EF4-FFF2-40B4-BE49-F238E27FC236}">
                <a16:creationId xmlns:a16="http://schemas.microsoft.com/office/drawing/2014/main" id="{6DC4533E-7E1A-7BC0-9AB4-A166BE51A2F4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3986032" y="3629561"/>
            <a:ext cx="199291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6">
            <a:extLst>
              <a:ext uri="{FF2B5EF4-FFF2-40B4-BE49-F238E27FC236}">
                <a16:creationId xmlns:a16="http://schemas.microsoft.com/office/drawing/2014/main" id="{53CEA9D7-3C47-A027-EB27-6295A9BC5026}"/>
              </a:ext>
            </a:extLst>
          </p:cNvPr>
          <p:cNvSpPr/>
          <p:nvPr/>
        </p:nvSpPr>
        <p:spPr>
          <a:xfrm>
            <a:off x="5978943" y="1581529"/>
            <a:ext cx="4524188" cy="409606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Security </a:t>
            </a: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</a:t>
            </a:r>
            <a:endParaRPr lang="en-US" sz="1200" dirty="0">
              <a:ln w="0"/>
              <a:solidFill>
                <a:srgbClr val="1E89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17" name="Graphic 28">
            <a:extLst>
              <a:ext uri="{FF2B5EF4-FFF2-40B4-BE49-F238E27FC236}">
                <a16:creationId xmlns:a16="http://schemas.microsoft.com/office/drawing/2014/main" id="{D6C07154-004B-9804-E766-3712CDED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409" y="1587810"/>
            <a:ext cx="423255" cy="46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36">
            <a:extLst>
              <a:ext uri="{FF2B5EF4-FFF2-40B4-BE49-F238E27FC236}">
                <a16:creationId xmlns:a16="http://schemas.microsoft.com/office/drawing/2014/main" id="{3EBA999E-ED2D-BEF6-A783-D76646C86EAA}"/>
              </a:ext>
            </a:extLst>
          </p:cNvPr>
          <p:cNvSpPr txBox="1"/>
          <p:nvPr/>
        </p:nvSpPr>
        <p:spPr>
          <a:xfrm>
            <a:off x="6115582" y="2927531"/>
            <a:ext cx="1728125" cy="49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>
                <a:solidFill>
                  <a:srgbClr val="4D27AA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Gateway</a:t>
            </a:r>
            <a:r>
              <a:rPr kumimoji="1" lang="zh-CN" altLang="en-US" sz="1200" b="1" dirty="0">
                <a:solidFill>
                  <a:srgbClr val="4D27AA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              </a:t>
            </a:r>
            <a:r>
              <a:rPr kumimoji="1" lang="en-US" altLang="zh-CN" sz="1200" b="1" dirty="0">
                <a:solidFill>
                  <a:srgbClr val="4D27AA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Load</a:t>
            </a:r>
            <a:r>
              <a:rPr kumimoji="1" lang="zh-CN" altLang="en-US" sz="1200" b="1" dirty="0">
                <a:solidFill>
                  <a:srgbClr val="4D27AA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kumimoji="1" lang="en-US" altLang="zh-CN" sz="1200" b="1" dirty="0">
                <a:solidFill>
                  <a:srgbClr val="4D27AA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Balancer</a:t>
            </a:r>
            <a:endParaRPr kumimoji="1" lang="zh-CN" altLang="en-US" sz="1200" b="1" dirty="0">
              <a:solidFill>
                <a:srgbClr val="4D27AA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19" name="文本框 44">
            <a:extLst>
              <a:ext uri="{FF2B5EF4-FFF2-40B4-BE49-F238E27FC236}">
                <a16:creationId xmlns:a16="http://schemas.microsoft.com/office/drawing/2014/main" id="{4B02166A-A6AB-0682-2D2F-D1DECADD02B6}"/>
              </a:ext>
            </a:extLst>
          </p:cNvPr>
          <p:cNvSpPr txBox="1"/>
          <p:nvPr/>
        </p:nvSpPr>
        <p:spPr>
          <a:xfrm>
            <a:off x="8433507" y="2561634"/>
            <a:ext cx="1622988" cy="261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FortiGate </a:t>
            </a:r>
            <a:r>
              <a:rPr kumimoji="1" lang="en-US" altLang="zh-CN" sz="1000" dirty="0" err="1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Byol</a:t>
            </a:r>
            <a:r>
              <a:rPr kumimoji="1" lang="zh-CN" altLang="en-US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集群</a:t>
            </a:r>
          </a:p>
        </p:txBody>
      </p:sp>
      <p:cxnSp>
        <p:nvCxnSpPr>
          <p:cNvPr id="31" name="直线箭头连接符 45">
            <a:extLst>
              <a:ext uri="{FF2B5EF4-FFF2-40B4-BE49-F238E27FC236}">
                <a16:creationId xmlns:a16="http://schemas.microsoft.com/office/drawing/2014/main" id="{FA9E081D-E185-A66F-B123-974D28DBF246}"/>
              </a:ext>
            </a:extLst>
          </p:cNvPr>
          <p:cNvCxnSpPr>
            <a:cxnSpLocks/>
          </p:cNvCxnSpPr>
          <p:nvPr/>
        </p:nvCxnSpPr>
        <p:spPr>
          <a:xfrm flipV="1">
            <a:off x="6922972" y="2684606"/>
            <a:ext cx="660307" cy="2077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Graphic 18">
            <a:extLst>
              <a:ext uri="{FF2B5EF4-FFF2-40B4-BE49-F238E27FC236}">
                <a16:creationId xmlns:a16="http://schemas.microsoft.com/office/drawing/2014/main" id="{87396CC0-3CCA-0113-E652-FCAD027A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6366532" y="2379187"/>
            <a:ext cx="564364" cy="61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23">
            <a:extLst>
              <a:ext uri="{FF2B5EF4-FFF2-40B4-BE49-F238E27FC236}">
                <a16:creationId xmlns:a16="http://schemas.microsoft.com/office/drawing/2014/main" id="{EA7DCC17-347D-D2BF-BF2B-9C598D23C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67" y="2921825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AFBF6-7E23-B595-65C6-870B9B2BDD3D}"/>
              </a:ext>
            </a:extLst>
          </p:cNvPr>
          <p:cNvSpPr/>
          <p:nvPr/>
        </p:nvSpPr>
        <p:spPr>
          <a:xfrm>
            <a:off x="1403274" y="2523469"/>
            <a:ext cx="2582758" cy="221218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App </a:t>
            </a: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</a:t>
            </a:r>
          </a:p>
        </p:txBody>
      </p:sp>
      <p:pic>
        <p:nvPicPr>
          <p:cNvPr id="4" name="Graphic 28">
            <a:extLst>
              <a:ext uri="{FF2B5EF4-FFF2-40B4-BE49-F238E27FC236}">
                <a16:creationId xmlns:a16="http://schemas.microsoft.com/office/drawing/2014/main" id="{81759BF4-8975-3861-5194-E5162546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07" y="2529918"/>
            <a:ext cx="341887" cy="37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29">
            <a:extLst>
              <a:ext uri="{FF2B5EF4-FFF2-40B4-BE49-F238E27FC236}">
                <a16:creationId xmlns:a16="http://schemas.microsoft.com/office/drawing/2014/main" id="{01D676C7-AA2F-151A-9B57-A92CD33F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53" y="3106728"/>
            <a:ext cx="491345" cy="53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文本框 75">
            <a:extLst>
              <a:ext uri="{FF2B5EF4-FFF2-40B4-BE49-F238E27FC236}">
                <a16:creationId xmlns:a16="http://schemas.microsoft.com/office/drawing/2014/main" id="{E574180F-FBF6-9046-FD72-115D7F180CEF}"/>
              </a:ext>
            </a:extLst>
          </p:cNvPr>
          <p:cNvSpPr txBox="1"/>
          <p:nvPr/>
        </p:nvSpPr>
        <p:spPr>
          <a:xfrm>
            <a:off x="2696249" y="4410181"/>
            <a:ext cx="1452801" cy="26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5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GWLB</a:t>
            </a:r>
            <a:r>
              <a:rPr kumimoji="1" lang="zh-CN" altLang="en-US" sz="105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kumimoji="1" lang="en-US" altLang="zh-CN" sz="105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Endpoint</a:t>
            </a: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A8FE66A9-6FDE-779B-1E88-D1EB6B5A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767" y="2275469"/>
            <a:ext cx="430916" cy="47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1" name="直线箭头连接符 90">
            <a:extLst>
              <a:ext uri="{FF2B5EF4-FFF2-40B4-BE49-F238E27FC236}">
                <a16:creationId xmlns:a16="http://schemas.microsoft.com/office/drawing/2014/main" id="{DC10BA08-2109-4D0C-593D-921F58FD4B26}"/>
              </a:ext>
            </a:extLst>
          </p:cNvPr>
          <p:cNvCxnSpPr>
            <a:cxnSpLocks/>
            <a:stCxn id="66" idx="0"/>
            <a:endCxn id="84" idx="2"/>
          </p:cNvCxnSpPr>
          <p:nvPr/>
        </p:nvCxnSpPr>
        <p:spPr>
          <a:xfrm flipH="1" flipV="1">
            <a:off x="3416225" y="2747292"/>
            <a:ext cx="1" cy="35943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箭头连接符 93">
            <a:extLst>
              <a:ext uri="{FF2B5EF4-FFF2-40B4-BE49-F238E27FC236}">
                <a16:creationId xmlns:a16="http://schemas.microsoft.com/office/drawing/2014/main" id="{20F49089-ED03-D178-B4FD-758715692CB0}"/>
              </a:ext>
            </a:extLst>
          </p:cNvPr>
          <p:cNvCxnSpPr>
            <a:cxnSpLocks/>
            <a:stCxn id="2" idx="3"/>
            <a:endCxn id="33" idx="1"/>
          </p:cNvCxnSpPr>
          <p:nvPr/>
        </p:nvCxnSpPr>
        <p:spPr>
          <a:xfrm>
            <a:off x="2102141" y="3096014"/>
            <a:ext cx="387859" cy="26822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Graphic 23">
            <a:extLst>
              <a:ext uri="{FF2B5EF4-FFF2-40B4-BE49-F238E27FC236}">
                <a16:creationId xmlns:a16="http://schemas.microsoft.com/office/drawing/2014/main" id="{73054640-4F9D-50B2-FEA7-1B546B07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16" y="3345034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9" name="直线箭头连接符 93">
            <a:extLst>
              <a:ext uri="{FF2B5EF4-FFF2-40B4-BE49-F238E27FC236}">
                <a16:creationId xmlns:a16="http://schemas.microsoft.com/office/drawing/2014/main" id="{BE7DB1DC-1370-BE5B-09AC-FA1FB323DC19}"/>
              </a:ext>
            </a:extLst>
          </p:cNvPr>
          <p:cNvCxnSpPr>
            <a:cxnSpLocks/>
            <a:stCxn id="177" idx="3"/>
            <a:endCxn id="33" idx="1"/>
          </p:cNvCxnSpPr>
          <p:nvPr/>
        </p:nvCxnSpPr>
        <p:spPr>
          <a:xfrm flipV="1">
            <a:off x="2106990" y="3364239"/>
            <a:ext cx="383010" cy="1549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线箭头连接符 93">
            <a:extLst>
              <a:ext uri="{FF2B5EF4-FFF2-40B4-BE49-F238E27FC236}">
                <a16:creationId xmlns:a16="http://schemas.microsoft.com/office/drawing/2014/main" id="{56BE8A11-53B7-B96A-A4D3-C9AFB54ECB01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 flipV="1">
            <a:off x="2122950" y="4013351"/>
            <a:ext cx="367050" cy="3647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109CB9AF-E5C2-092D-0726-5DB6CBBFA685}"/>
              </a:ext>
            </a:extLst>
          </p:cNvPr>
          <p:cNvSpPr txBox="1"/>
          <p:nvPr/>
        </p:nvSpPr>
        <p:spPr>
          <a:xfrm>
            <a:off x="3014064" y="1974493"/>
            <a:ext cx="817170" cy="323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AADF31-7C7D-E384-FC81-1C3E9B2FE35F}"/>
              </a:ext>
            </a:extLst>
          </p:cNvPr>
          <p:cNvGrpSpPr/>
          <p:nvPr/>
        </p:nvGrpSpPr>
        <p:grpSpPr>
          <a:xfrm>
            <a:off x="7943145" y="2809362"/>
            <a:ext cx="2393586" cy="1112586"/>
            <a:chOff x="7564582" y="3810919"/>
            <a:chExt cx="2315763" cy="983088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DDE29854-C7A2-A931-0E65-8C74BD24DFB7}"/>
                </a:ext>
              </a:extLst>
            </p:cNvPr>
            <p:cNvSpPr/>
            <p:nvPr/>
          </p:nvSpPr>
          <p:spPr>
            <a:xfrm>
              <a:off x="7564582" y="3810919"/>
              <a:ext cx="2173338" cy="775972"/>
            </a:xfrm>
            <a:prstGeom prst="ellipse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133" name="Picture 275">
              <a:extLst>
                <a:ext uri="{FF2B5EF4-FFF2-40B4-BE49-F238E27FC236}">
                  <a16:creationId xmlns:a16="http://schemas.microsoft.com/office/drawing/2014/main" id="{9E0B1400-1F15-4361-AD8E-1086B1A1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288" y="3986735"/>
              <a:ext cx="420126" cy="4202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文本框 44">
              <a:extLst>
                <a:ext uri="{FF2B5EF4-FFF2-40B4-BE49-F238E27FC236}">
                  <a16:creationId xmlns:a16="http://schemas.microsoft.com/office/drawing/2014/main" id="{6CC027D5-476E-A677-0098-C2641A12E5CF}"/>
                </a:ext>
              </a:extLst>
            </p:cNvPr>
            <p:cNvSpPr txBox="1"/>
            <p:nvPr/>
          </p:nvSpPr>
          <p:spPr>
            <a:xfrm>
              <a:off x="7907657" y="4563175"/>
              <a:ext cx="19726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100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FortiGate on-demand</a:t>
              </a:r>
              <a:r>
                <a:rPr kumimoji="1" lang="zh-CN" altLang="en-US" sz="1000" dirty="0">
                  <a:solidFill>
                    <a:srgbClr val="000000"/>
                  </a:solidFill>
                  <a:ea typeface="微软雅黑" panose="020B0503020204020204" pitchFamily="34" charset="-122"/>
                  <a:cs typeface="Amazon Ember" panose="020B0603020204020204" pitchFamily="34" charset="0"/>
                </a:rPr>
                <a:t>集群</a:t>
              </a:r>
            </a:p>
          </p:txBody>
        </p:sp>
        <p:pic>
          <p:nvPicPr>
            <p:cNvPr id="349" name="Picture 275">
              <a:extLst>
                <a:ext uri="{FF2B5EF4-FFF2-40B4-BE49-F238E27FC236}">
                  <a16:creationId xmlns:a16="http://schemas.microsoft.com/office/drawing/2014/main" id="{E7835200-9029-B22B-6902-D4D7AECAB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486" y="3977720"/>
              <a:ext cx="420126" cy="4202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0" name="Picture 275">
              <a:extLst>
                <a:ext uri="{FF2B5EF4-FFF2-40B4-BE49-F238E27FC236}">
                  <a16:creationId xmlns:a16="http://schemas.microsoft.com/office/drawing/2014/main" id="{10BF3AA4-C585-710B-0F41-C6C8C8066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2839" y="3977719"/>
              <a:ext cx="420126" cy="4202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1" name="Picture 275">
              <a:extLst>
                <a:ext uri="{FF2B5EF4-FFF2-40B4-BE49-F238E27FC236}">
                  <a16:creationId xmlns:a16="http://schemas.microsoft.com/office/drawing/2014/main" id="{10218C38-8DD6-C312-B693-EA83B8DDD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7719" y="3977719"/>
              <a:ext cx="420126" cy="4202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0E8171-BA82-D072-FBC8-6A4399EAEEB2}"/>
              </a:ext>
            </a:extLst>
          </p:cNvPr>
          <p:cNvGrpSpPr/>
          <p:nvPr/>
        </p:nvGrpSpPr>
        <p:grpSpPr>
          <a:xfrm>
            <a:off x="8225074" y="1742089"/>
            <a:ext cx="1793065" cy="795642"/>
            <a:chOff x="8289407" y="3118316"/>
            <a:chExt cx="1734767" cy="703034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F8331EB-3A9B-40E5-7A7D-3BDD15498186}"/>
                </a:ext>
              </a:extLst>
            </p:cNvPr>
            <p:cNvSpPr/>
            <p:nvPr/>
          </p:nvSpPr>
          <p:spPr>
            <a:xfrm>
              <a:off x="8289407" y="3118316"/>
              <a:ext cx="1734767" cy="703034"/>
            </a:xfrm>
            <a:prstGeom prst="ellipse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132" name="Picture 275">
              <a:extLst>
                <a:ext uri="{FF2B5EF4-FFF2-40B4-BE49-F238E27FC236}">
                  <a16:creationId xmlns:a16="http://schemas.microsoft.com/office/drawing/2014/main" id="{5FE48397-7C6C-533E-CF1B-38239CAD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53" y="3237721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275">
              <a:extLst>
                <a:ext uri="{FF2B5EF4-FFF2-40B4-BE49-F238E27FC236}">
                  <a16:creationId xmlns:a16="http://schemas.microsoft.com/office/drawing/2014/main" id="{E5730374-7068-D86E-D2F4-43569AA8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457" y="3232911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33E3A2E-B68B-5786-27C7-7AAAEB650486}"/>
              </a:ext>
            </a:extLst>
          </p:cNvPr>
          <p:cNvSpPr/>
          <p:nvPr/>
        </p:nvSpPr>
        <p:spPr>
          <a:xfrm>
            <a:off x="7628907" y="1651841"/>
            <a:ext cx="2715269" cy="2301034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F28C8F-2E48-A828-08C7-7E73C5EA32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8908" y="1609920"/>
            <a:ext cx="520222" cy="569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94BBE0-15A3-7D59-6081-982A74A4CAA6}"/>
              </a:ext>
            </a:extLst>
          </p:cNvPr>
          <p:cNvSpPr txBox="1"/>
          <p:nvPr/>
        </p:nvSpPr>
        <p:spPr>
          <a:xfrm>
            <a:off x="8114525" y="3921948"/>
            <a:ext cx="1903615" cy="278655"/>
          </a:xfrm>
          <a:prstGeom prst="rect">
            <a:avLst/>
          </a:prstGeom>
          <a:noFill/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 dirty="0"/>
              <a:t>Auto Scaling Group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66FE4FA-3316-F5D0-32B7-59DC8F32E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53" y="3719263"/>
            <a:ext cx="491345" cy="53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线箭头连接符 93">
            <a:extLst>
              <a:ext uri="{FF2B5EF4-FFF2-40B4-BE49-F238E27FC236}">
                <a16:creationId xmlns:a16="http://schemas.microsoft.com/office/drawing/2014/main" id="{9D57A0DE-0CC8-5876-F37B-0138FABE8725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2118282" y="3954909"/>
            <a:ext cx="371718" cy="5844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93">
            <a:extLst>
              <a:ext uri="{FF2B5EF4-FFF2-40B4-BE49-F238E27FC236}">
                <a16:creationId xmlns:a16="http://schemas.microsoft.com/office/drawing/2014/main" id="{16A7D66E-5F67-B620-23BD-EDC6549F8C6B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2929483" y="3988257"/>
            <a:ext cx="241070" cy="250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23">
            <a:extLst>
              <a:ext uri="{FF2B5EF4-FFF2-40B4-BE49-F238E27FC236}">
                <a16:creationId xmlns:a16="http://schemas.microsoft.com/office/drawing/2014/main" id="{7B9B6E7E-AF9A-3FD1-D6AF-3BF5E6B0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25" y="3779680"/>
            <a:ext cx="350457" cy="35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3">
            <a:extLst>
              <a:ext uri="{FF2B5EF4-FFF2-40B4-BE49-F238E27FC236}">
                <a16:creationId xmlns:a16="http://schemas.microsoft.com/office/drawing/2014/main" id="{9E507143-065A-5C9E-6F41-9B1A9904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93" y="4202889"/>
            <a:ext cx="350457" cy="35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8">
            <a:extLst>
              <a:ext uri="{FF2B5EF4-FFF2-40B4-BE49-F238E27FC236}">
                <a16:creationId xmlns:a16="http://schemas.microsoft.com/office/drawing/2014/main" id="{A4C02626-3A75-672D-8C53-38BFF39F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000" y="3793609"/>
            <a:ext cx="439483" cy="43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24">
            <a:extLst>
              <a:ext uri="{FF2B5EF4-FFF2-40B4-BE49-F238E27FC236}">
                <a16:creationId xmlns:a16="http://schemas.microsoft.com/office/drawing/2014/main" id="{E94B3623-260B-FD8F-4D30-DCAC24353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000" y="3144497"/>
            <a:ext cx="439483" cy="43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直线箭头连接符 93">
            <a:extLst>
              <a:ext uri="{FF2B5EF4-FFF2-40B4-BE49-F238E27FC236}">
                <a16:creationId xmlns:a16="http://schemas.microsoft.com/office/drawing/2014/main" id="{8B11B205-7317-5C6F-EA5C-8770DEDFDE81}"/>
              </a:ext>
            </a:extLst>
          </p:cNvPr>
          <p:cNvCxnSpPr>
            <a:cxnSpLocks/>
            <a:stCxn id="33" idx="3"/>
            <a:endCxn id="66" idx="1"/>
          </p:cNvCxnSpPr>
          <p:nvPr/>
        </p:nvCxnSpPr>
        <p:spPr>
          <a:xfrm>
            <a:off x="2929483" y="3364239"/>
            <a:ext cx="241070" cy="1148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11">
            <a:extLst>
              <a:ext uri="{FF2B5EF4-FFF2-40B4-BE49-F238E27FC236}">
                <a16:creationId xmlns:a16="http://schemas.microsoft.com/office/drawing/2014/main" id="{637C459E-815A-1624-74D1-3EF1B72212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26629" y="4570355"/>
            <a:ext cx="565338" cy="565338"/>
          </a:xfrm>
          <a:prstGeom prst="rect">
            <a:avLst/>
          </a:prstGeom>
        </p:spPr>
      </p:pic>
      <p:pic>
        <p:nvPicPr>
          <p:cNvPr id="63" name="Graphic 11">
            <a:extLst>
              <a:ext uri="{FF2B5EF4-FFF2-40B4-BE49-F238E27FC236}">
                <a16:creationId xmlns:a16="http://schemas.microsoft.com/office/drawing/2014/main" id="{E52A35A4-E89D-0ABF-8768-A00D865F54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43841" y="4585618"/>
            <a:ext cx="565338" cy="565338"/>
          </a:xfrm>
          <a:prstGeom prst="rect">
            <a:avLst/>
          </a:prstGeom>
        </p:spPr>
      </p:pic>
      <p:sp>
        <p:nvSpPr>
          <p:cNvPr id="65" name="文本框 44">
            <a:extLst>
              <a:ext uri="{FF2B5EF4-FFF2-40B4-BE49-F238E27FC236}">
                <a16:creationId xmlns:a16="http://schemas.microsoft.com/office/drawing/2014/main" id="{747AD0CB-20BB-4579-2B29-D1A5EAA28FFC}"/>
              </a:ext>
            </a:extLst>
          </p:cNvPr>
          <p:cNvSpPr txBox="1"/>
          <p:nvPr/>
        </p:nvSpPr>
        <p:spPr>
          <a:xfrm>
            <a:off x="8609298" y="5161055"/>
            <a:ext cx="2038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 err="1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FortiWeb</a:t>
            </a:r>
            <a:endParaRPr kumimoji="1" lang="zh-CN" altLang="en-US" sz="1000" dirty="0">
              <a:solidFill>
                <a:srgbClr val="0000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1DEE51-9C3A-71C2-C928-85AD709E7475}"/>
              </a:ext>
            </a:extLst>
          </p:cNvPr>
          <p:cNvSpPr/>
          <p:nvPr/>
        </p:nvSpPr>
        <p:spPr>
          <a:xfrm>
            <a:off x="7634595" y="4311561"/>
            <a:ext cx="2702136" cy="1181235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3556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cluster-1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119F7-FE2A-AADE-9073-10579227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00" y="830468"/>
            <a:ext cx="5775652" cy="5240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58315-E8FC-2CFE-D1A3-DF8AAF447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305" y="830468"/>
            <a:ext cx="5518728" cy="52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3556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cluster-2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FF19A-1917-28ED-8CC7-119D4120B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4" y="1130890"/>
            <a:ext cx="5273382" cy="4392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C83847-12C7-C6B9-09DE-733AE88CE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058" y="1130889"/>
            <a:ext cx="6488103" cy="43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74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3556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cluster-3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A8776-BC22-A114-9D09-9A24C4E1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8" y="923234"/>
            <a:ext cx="6146240" cy="4887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6A633D-7AC0-2A4D-0DFF-3AABFFC7B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845" y="472659"/>
            <a:ext cx="5118277" cy="57889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F227AC-23C8-512B-D02B-21057C531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3408"/>
            <a:ext cx="12192000" cy="45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2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52661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NodeGroup-1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594FB-D35A-3150-1FE4-6ECAE3964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" y="864394"/>
            <a:ext cx="11993217" cy="50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7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52661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NodeGroup-2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4FFBC-5235-7D19-D7A8-C80B446AD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1" y="944216"/>
            <a:ext cx="6057089" cy="4969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C8FA7-A24C-C108-DDEC-EE0CA9BFF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18" y="944216"/>
            <a:ext cx="4547571" cy="49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20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52661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NodeGroup-3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A6DDA-8EED-0390-148E-90F296E8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2" y="1082848"/>
            <a:ext cx="6910011" cy="3820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F2819-848E-B006-D40F-E08E2DC4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270" y="749428"/>
            <a:ext cx="4845878" cy="54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7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44357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跳板机管理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cluster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70078-03C2-D87D-127C-B2F2CFBAA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877682"/>
            <a:ext cx="11047614" cy="1655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CAD06-9C78-6FF4-1A26-E227645F1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3104589"/>
            <a:ext cx="7286625" cy="1655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4A2C9-E203-693D-53A2-57E32D763802}"/>
              </a:ext>
            </a:extLst>
          </p:cNvPr>
          <p:cNvSpPr txBox="1"/>
          <p:nvPr/>
        </p:nvSpPr>
        <p:spPr>
          <a:xfrm>
            <a:off x="407878" y="2736896"/>
            <a:ext cx="86741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SSH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跳板机，然后加载管理权限，安装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Kubectl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工具，加载用户身份同时更新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K8S CONFIG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文件集成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集群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812C72-D3D3-47E1-9C3C-F06A6E7E5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501" y="4421808"/>
            <a:ext cx="7453745" cy="2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13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76229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WEB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应用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BB022-F463-5DD7-3ECC-48433875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6" y="674359"/>
            <a:ext cx="9607438" cy="5598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7B557E-CA2A-BF66-A6C7-216424A078DF}"/>
              </a:ext>
            </a:extLst>
          </p:cNvPr>
          <p:cNvSpPr txBox="1"/>
          <p:nvPr/>
        </p:nvSpPr>
        <p:spPr>
          <a:xfrm>
            <a:off x="9754985" y="768928"/>
            <a:ext cx="2403764" cy="191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nginx web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应用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342900" indent="-34290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342900" indent="-34290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验证部署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pods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状态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342900" indent="-34290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342900" indent="-34290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Service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，发布应用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342900" indent="-34290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342900" indent="-34290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验证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Service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状态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D5AF5B-C537-C502-75DB-A8D6203F8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237" y="2771802"/>
            <a:ext cx="5119763" cy="35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3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1935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验证应用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Service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B08E1-089A-4C46-D234-9E4C9D55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8" y="761508"/>
            <a:ext cx="4406157" cy="5269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A9444-61FF-DF7E-5529-4CA12776A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958" y="761507"/>
            <a:ext cx="4786617" cy="52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8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09195"/>
            <a:ext cx="69573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WEB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应用集成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预先准备工作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41245-1900-A5F4-1337-390CD464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2393466"/>
            <a:ext cx="11647743" cy="1363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F63B6-3848-6D05-4392-3904DC312FC0}"/>
              </a:ext>
            </a:extLst>
          </p:cNvPr>
          <p:cNvSpPr txBox="1"/>
          <p:nvPr/>
        </p:nvSpPr>
        <p:spPr>
          <a:xfrm>
            <a:off x="335911" y="1943100"/>
            <a:ext cx="51844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查看集群的 </a:t>
            </a:r>
            <a:r>
              <a:rPr lang="en-US" sz="1400" b="0" i="0" dirty="0">
                <a:solidFill>
                  <a:srgbClr val="4F4F4F"/>
                </a:solidFill>
                <a:effectLst/>
                <a:latin typeface="-apple-system"/>
              </a:rPr>
              <a:t>OIDC 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提供商 </a:t>
            </a:r>
            <a:r>
              <a:rPr lang="en-US" sz="1400" b="0" i="0" dirty="0">
                <a:solidFill>
                  <a:srgbClr val="4F4F4F"/>
                </a:solidFill>
                <a:effectLst/>
                <a:latin typeface="-apple-system"/>
              </a:rPr>
              <a:t>URL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和列出您账户中的所有 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OIDC 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提供商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0206B-44C6-5E58-1660-3EC9B116AF9A}"/>
              </a:ext>
            </a:extLst>
          </p:cNvPr>
          <p:cNvSpPr txBox="1"/>
          <p:nvPr/>
        </p:nvSpPr>
        <p:spPr>
          <a:xfrm>
            <a:off x="335911" y="4168158"/>
            <a:ext cx="9665082" cy="7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如果第二条命令执行后没有返回输出，则您必须创建 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IAM OIDC 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提供商</a:t>
            </a:r>
            <a:endParaRPr lang="en-US" altLang="zh-CN" sz="1400" b="0" i="0" dirty="0">
              <a:solidFill>
                <a:srgbClr val="4F4F4F"/>
              </a:solidFill>
              <a:effectLst/>
              <a:latin typeface="-apple-system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使用以下命令为您的集群创建 </a:t>
            </a:r>
            <a:r>
              <a:rPr lang="en-US" sz="1400" b="0" i="0" dirty="0">
                <a:solidFill>
                  <a:srgbClr val="4F4F4F"/>
                </a:solidFill>
                <a:effectLst/>
                <a:latin typeface="-apple-system"/>
              </a:rPr>
              <a:t>IAM OIDC 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身份提供商：</a:t>
            </a:r>
            <a:r>
              <a:rPr lang="en-US" altLang="zh-CN" sz="1400" b="0" i="0" dirty="0" err="1">
                <a:solidFill>
                  <a:srgbClr val="4F4F4F"/>
                </a:solidFill>
                <a:effectLst/>
                <a:latin typeface="-apple-system"/>
              </a:rPr>
              <a:t>eksctl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 utils associate-</a:t>
            </a:r>
            <a:r>
              <a:rPr lang="en-US" altLang="zh-CN" sz="1400" b="0" i="0" dirty="0" err="1">
                <a:solidFill>
                  <a:srgbClr val="4F4F4F"/>
                </a:solidFill>
                <a:effectLst/>
                <a:latin typeface="-apple-system"/>
              </a:rPr>
              <a:t>iam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-</a:t>
            </a:r>
            <a:r>
              <a:rPr lang="en-US" altLang="zh-CN" sz="1400" b="0" i="0" dirty="0" err="1">
                <a:solidFill>
                  <a:srgbClr val="4F4F4F"/>
                </a:solidFill>
                <a:effectLst/>
                <a:latin typeface="-apple-system"/>
              </a:rPr>
              <a:t>oidc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-provider --cluster  lg-</a:t>
            </a:r>
            <a:r>
              <a:rPr lang="en-US" altLang="zh-CN" sz="1400" b="0" i="0" dirty="0" err="1">
                <a:solidFill>
                  <a:srgbClr val="4F4F4F"/>
                </a:solidFill>
                <a:effectLst/>
                <a:latin typeface="-apple-system"/>
              </a:rPr>
              <a:t>eks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-cluster --approve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69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88329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WAF DNS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设置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DAFBA-DBC4-4636-CFAE-C1393F6B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5" y="881064"/>
            <a:ext cx="11355738" cy="48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84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A7DCBB-950F-BA77-D910-87F5127B3642}"/>
              </a:ext>
            </a:extLst>
          </p:cNvPr>
          <p:cNvSpPr txBox="1"/>
          <p:nvPr/>
        </p:nvSpPr>
        <p:spPr>
          <a:xfrm>
            <a:off x="344379" y="134594"/>
            <a:ext cx="816281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WEB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应用集成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eksctl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and helm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5C505-894E-A344-C836-88378F788C8F}"/>
              </a:ext>
            </a:extLst>
          </p:cNvPr>
          <p:cNvSpPr txBox="1"/>
          <p:nvPr/>
        </p:nvSpPr>
        <p:spPr>
          <a:xfrm>
            <a:off x="482600" y="872067"/>
            <a:ext cx="917084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eksctl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:  curl –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sLO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  <a:hlinkClick r:id="rId3"/>
              </a:rPr>
              <a:t>https://github.com/eksctl-io/eksctl/releases/download/v0.149.0/eksctl_Darwin_amd64.tar.gz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解压文件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:  tar –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xzvf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 eksctl_.tar.gz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提供二进制文件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: mv ~/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eksctl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/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usr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/local/bin/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eksctl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增加权限：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chmod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+x /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usr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/local/bin/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eksctl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验证版本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eksctl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version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DD72A-CDC0-7B54-8711-0483D4C92514}"/>
              </a:ext>
            </a:extLst>
          </p:cNvPr>
          <p:cNvSpPr txBox="1"/>
          <p:nvPr/>
        </p:nvSpPr>
        <p:spPr>
          <a:xfrm>
            <a:off x="482600" y="2205567"/>
            <a:ext cx="8953500" cy="144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eksctl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:  curl –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sLO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sz="1050" dirty="0">
                <a:hlinkClick r:id="rId4"/>
              </a:rPr>
              <a:t>https://get.helm.sh/helm-v3.10.3-linux-amd64.tar.gz</a:t>
            </a:r>
            <a:endParaRPr lang="en-US" sz="1050" dirty="0"/>
          </a:p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解压文件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:  tar –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xzvf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 </a:t>
            </a:r>
            <a:r>
              <a:rPr lang="en-US" sz="1050" dirty="0"/>
              <a:t>helm-v3.10.3-linux-amd64.tar.gz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提供二进制文件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: mv ~/linux-amd64/helm /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usr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/local/bin/helm</a:t>
            </a:r>
          </a:p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增加权限：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chmod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+x /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usr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/local/bin/helm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验证版本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eksctl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version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E6E716-9539-7F92-9DAC-3C89CF1FD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3492500"/>
            <a:ext cx="10058400" cy="29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17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331678" y="138828"/>
            <a:ext cx="108822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WEB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应用集成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AWS Load Balancer Controller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A5EF6-C3E0-6938-61F8-AB80CB2B777F}"/>
              </a:ext>
            </a:extLst>
          </p:cNvPr>
          <p:cNvSpPr txBox="1"/>
          <p:nvPr/>
        </p:nvSpPr>
        <p:spPr>
          <a:xfrm>
            <a:off x="407878" y="870391"/>
            <a:ext cx="1171622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下载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AWS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负载均衡器控制器的 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IAM 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策略，该策略允许负载均衡器代表您调用 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AWS API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；</a:t>
            </a:r>
            <a:r>
              <a:rPr lang="en-US" altLang="zh-CN" sz="1400" b="0" i="0" dirty="0">
                <a:solidFill>
                  <a:srgbClr val="4F4F4F"/>
                </a:solidFill>
                <a:effectLst/>
                <a:latin typeface="-apple-system"/>
              </a:rPr>
              <a:t>AWS</a:t>
            </a:r>
            <a:r>
              <a:rPr lang="zh-CN" altLang="en-US" sz="1400" b="0" i="0" dirty="0">
                <a:solidFill>
                  <a:srgbClr val="4F4F4F"/>
                </a:solidFill>
                <a:effectLst/>
                <a:latin typeface="-apple-system"/>
              </a:rPr>
              <a:t>海外可以直接使用，中国区需要修改</a:t>
            </a:r>
            <a:r>
              <a:rPr lang="en-US" altLang="zh-CN" sz="1400" dirty="0" err="1">
                <a:solidFill>
                  <a:srgbClr val="4F4F4F"/>
                </a:solidFill>
                <a:latin typeface="-apple-system"/>
              </a:rPr>
              <a:t>arn:aws</a:t>
            </a:r>
            <a:r>
              <a:rPr lang="zh-CN" altLang="en-US" sz="1400" dirty="0">
                <a:solidFill>
                  <a:srgbClr val="4F4F4F"/>
                </a:solidFill>
                <a:latin typeface="-apple-system"/>
              </a:rPr>
              <a:t>为</a:t>
            </a:r>
            <a:r>
              <a:rPr lang="en-US" altLang="zh-CN" sz="1400" dirty="0" err="1">
                <a:solidFill>
                  <a:srgbClr val="4F4F4F"/>
                </a:solidFill>
                <a:latin typeface="-apple-system"/>
              </a:rPr>
              <a:t>arn:aws-cn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8D189-5169-E7D3-E306-2BBA3EB4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37" y="1244600"/>
            <a:ext cx="3556065" cy="4830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52A62-950D-E8FE-A841-192F7122C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527" y="1246123"/>
            <a:ext cx="3370945" cy="4828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12212-C3E9-6DA6-4339-AE3E2CAF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397" y="1244600"/>
            <a:ext cx="2824299" cy="48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6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108822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WEB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应用集成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AWS Load Balancer Controller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ECDDF-A5F5-2131-DCFE-88F44246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1251479"/>
            <a:ext cx="7229475" cy="790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F09-3910-E32A-042E-D84E1BCDD142}"/>
              </a:ext>
            </a:extLst>
          </p:cNvPr>
          <p:cNvSpPr txBox="1"/>
          <p:nvPr/>
        </p:nvSpPr>
        <p:spPr>
          <a:xfrm>
            <a:off x="297811" y="905933"/>
            <a:ext cx="122180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IAM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策略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E3DC3E-41F5-8FF2-612C-E3415BC22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2328286"/>
            <a:ext cx="7229475" cy="17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596F5F-79B3-616E-05C0-8C838F2E5F84}"/>
              </a:ext>
            </a:extLst>
          </p:cNvPr>
          <p:cNvSpPr txBox="1"/>
          <p:nvPr/>
        </p:nvSpPr>
        <p:spPr>
          <a:xfrm>
            <a:off x="331677" y="2042054"/>
            <a:ext cx="4337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IAM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账号，其中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XXXX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更换成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AWS ACCOUNT ID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818E2-B37B-B308-F7B0-558F307666DD}"/>
              </a:ext>
            </a:extLst>
          </p:cNvPr>
          <p:cNvSpPr txBox="1"/>
          <p:nvPr/>
        </p:nvSpPr>
        <p:spPr>
          <a:xfrm>
            <a:off x="7790811" y="905933"/>
            <a:ext cx="313194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TargetGroupBindding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自定义资源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BE79A4-7EF7-700C-2C15-C4850655B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202" y="1251479"/>
            <a:ext cx="4353665" cy="3758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52704A-AC3A-B8B6-4415-0CD22E6D7FCF}"/>
              </a:ext>
            </a:extLst>
          </p:cNvPr>
          <p:cNvSpPr txBox="1"/>
          <p:nvPr/>
        </p:nvSpPr>
        <p:spPr>
          <a:xfrm>
            <a:off x="331677" y="4386599"/>
            <a:ext cx="208743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添加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eks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-charts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库并更新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8A31BB-ED6D-96FE-ECC0-B5449E266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0" y="4766348"/>
            <a:ext cx="7229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108822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WEB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应用集成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安装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AWS Load Balancer Controller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1761-74A4-E330-EC93-C1D2A27B8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3" y="1302779"/>
            <a:ext cx="10554068" cy="1423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3B5CB3-D4B2-873C-A2C0-239CFFFB01BB}"/>
              </a:ext>
            </a:extLst>
          </p:cNvPr>
          <p:cNvSpPr txBox="1"/>
          <p:nvPr/>
        </p:nvSpPr>
        <p:spPr>
          <a:xfrm>
            <a:off x="437511" y="931333"/>
            <a:ext cx="462126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AWS-Load-Balancer-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Controler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并验证是否安装成功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87A86-7730-3626-1026-8D497AEAD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53" y="2811465"/>
            <a:ext cx="1055406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6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9952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WEB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集成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 Ingress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69F9B-A530-B284-275E-12BBE175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92" y="985077"/>
            <a:ext cx="7777741" cy="48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3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0591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验证部署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 Ingress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AC39D-74DE-7D40-44FE-C37CF3E9C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2" y="1033721"/>
            <a:ext cx="10587821" cy="32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9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395178" y="134595"/>
            <a:ext cx="712323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AWS Console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验证创建的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Role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和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Policy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ED42F-522E-F442-FED5-C9825C10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4" y="670125"/>
            <a:ext cx="6007385" cy="5574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65052-91C1-1387-E454-E01CBE9D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094" y="726662"/>
            <a:ext cx="8074339" cy="55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395178" y="134595"/>
            <a:ext cx="5799152" cy="1017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AWS Console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验证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 Internal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1B10-E5A4-BD27-A5B2-4DB1E582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9" y="865809"/>
            <a:ext cx="7909518" cy="4957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46131-BC16-842E-7A55-CB36B1213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60" y="879938"/>
            <a:ext cx="8287888" cy="4929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A9F8C-2026-9D6F-78F8-EBD5D3F42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983" y="865809"/>
            <a:ext cx="9285356" cy="49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39300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WAF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监控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2FFE8-4735-0463-AAAA-4B3E927B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39" y="1366935"/>
            <a:ext cx="11784122" cy="41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9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40A79-C48F-6BAC-EFC5-61D1FA864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DA9CE-FAA0-8E26-831A-E646D7DB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687" y="3343966"/>
            <a:ext cx="6383130" cy="3052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C9E16-909F-1FD1-7F71-6F5D85AF85BB}"/>
              </a:ext>
            </a:extLst>
          </p:cNvPr>
          <p:cNvSpPr txBox="1"/>
          <p:nvPr/>
        </p:nvSpPr>
        <p:spPr>
          <a:xfrm>
            <a:off x="407878" y="138828"/>
            <a:ext cx="32712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WAF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监控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VS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00E62-FCF3-F4BB-584E-9F0A6982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2" y="821757"/>
            <a:ext cx="7911548" cy="246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4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1C9E16-909F-1FD1-7F71-6F5D85AF85BB}"/>
              </a:ext>
            </a:extLst>
          </p:cNvPr>
          <p:cNvSpPr txBox="1"/>
          <p:nvPr/>
        </p:nvSpPr>
        <p:spPr>
          <a:xfrm>
            <a:off x="407878" y="138828"/>
            <a:ext cx="32712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WAF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对外发布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VS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A4077-D5BB-EADF-E317-5C40E4EAC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98" y="674359"/>
            <a:ext cx="8197045" cy="57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72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09657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>
                <a:solidFill>
                  <a:srgbClr val="000000"/>
                </a:solidFill>
                <a:cs typeface="Arial" panose="020B0604020202090204" pitchFamily="34" charset="0"/>
              </a:rPr>
              <a:t>Ingress</a:t>
            </a:r>
            <a:r>
              <a:rPr lang="zh-CN" altLang="en-US" sz="320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cs typeface="Arial" panose="020B060402020209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70473-44F8-B7DB-F139-E2ABE871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29" y="740621"/>
            <a:ext cx="10337056" cy="2688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6F9BF-2AEE-DA36-E58F-375FB62C5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42" y="3531065"/>
            <a:ext cx="10219943" cy="30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7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6762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出向路由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DA3CF-CD3F-667B-DA65-C37E8EC5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769816"/>
            <a:ext cx="11560313" cy="304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1CDD4-2D71-5A47-2CC5-80EACD9D4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5" y="3594576"/>
            <a:ext cx="11518347" cy="31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1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42178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自动创建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4E62A-79E0-8879-10F3-DC53DA8C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7" y="608098"/>
            <a:ext cx="8843617" cy="335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4E79C-FEDC-2B98-BBFA-B89EB119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531" y="3706966"/>
            <a:ext cx="8899610" cy="30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77844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12816</TotalTime>
  <Words>1385</Words>
  <Application>Microsoft Office PowerPoint</Application>
  <PresentationFormat>Widescreen</PresentationFormat>
  <Paragraphs>143</Paragraphs>
  <Slides>38</Slides>
  <Notes>34</Notes>
  <HiddenSlides>20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-apple-system</vt:lpstr>
      <vt:lpstr>Inter</vt:lpstr>
      <vt:lpstr>微软雅黑</vt:lpstr>
      <vt:lpstr>Arial</vt:lpstr>
      <vt:lpstr>Consolas</vt:lpstr>
      <vt:lpstr>Fortinet Theme</vt:lpstr>
      <vt:lpstr>FGT and FWB Integrate with GWLB and EKS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2495</cp:revision>
  <cp:lastPrinted>2021-03-23T01:37:48Z</cp:lastPrinted>
  <dcterms:created xsi:type="dcterms:W3CDTF">2021-03-23T01:37:48Z</dcterms:created>
  <dcterms:modified xsi:type="dcterms:W3CDTF">2024-04-29T03:22:32Z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